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2.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1"/>
  </p:sldMasterIdLst>
  <p:sldIdLst>
    <p:sldId id="256" r:id="rId2"/>
    <p:sldId id="258" r:id="rId3"/>
    <p:sldId id="259" r:id="rId4"/>
    <p:sldId id="261" r:id="rId5"/>
    <p:sldId id="260" r:id="rId6"/>
    <p:sldId id="263"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2437418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396549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3470870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7AB06D4-9C60-4A4F-9EF4-6A4F4FF7D5A0}" type="datetimeFigureOut">
              <a:rPr lang="en-GB" smtClean="0"/>
              <a:t>19/04/2023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3838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7AB06D4-9C60-4A4F-9EF4-6A4F4FF7D5A0}" type="datetimeFigureOut">
              <a:rPr lang="en-GB" smtClean="0"/>
              <a:t>19/04/2023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3657870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7AB06D4-9C60-4A4F-9EF4-6A4F4FF7D5A0}" type="datetimeFigureOut">
              <a:rPr lang="en-GB" smtClean="0"/>
              <a:t>19/04/2023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1229058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AB06D4-9C60-4A4F-9EF4-6A4F4FF7D5A0}" type="datetimeFigureOut">
              <a:rPr lang="en-GB" smtClean="0"/>
              <a:t>19/04/2023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222310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7AB06D4-9C60-4A4F-9EF4-6A4F4FF7D5A0}" type="datetimeFigureOut">
              <a:rPr lang="en-GB" smtClean="0"/>
              <a:t>19/04/2023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1325408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AB06D4-9C60-4A4F-9EF4-6A4F4FF7D5A0}" type="datetimeFigureOut">
              <a:rPr lang="en-GB" smtClean="0"/>
              <a:t>19/04/2023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1097455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1367269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3946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7837834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980136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11174625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2492409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AB06D4-9C60-4A4F-9EF4-6A4F4FF7D5A0}" type="datetimeFigureOut">
              <a:rPr lang="en-GB" smtClean="0"/>
              <a:t>19/04/2023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5450062-74F1-4442-83E3-E581A5957438}" type="slidenum">
              <a:rPr lang="en-GB" smtClean="0"/>
              <a:t>‹#›</a:t>
            </a:fld>
            <a:endParaRPr lang="en-GB"/>
          </a:p>
        </p:txBody>
      </p:sp>
    </p:spTree>
    <p:extLst>
      <p:ext uri="{BB962C8B-B14F-4D97-AF65-F5344CB8AC3E}">
        <p14:creationId xmlns:p14="http://schemas.microsoft.com/office/powerpoint/2010/main" val="1607965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7AB06D4-9C60-4A4F-9EF4-6A4F4FF7D5A0}" type="datetimeFigureOut">
              <a:rPr lang="en-GB" smtClean="0"/>
              <a:t>19/04/2023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55450062-74F1-4442-83E3-E581A5957438}" type="slidenum">
              <a:rPr lang="en-GB" smtClean="0"/>
              <a:t>‹#›</a:t>
            </a:fld>
            <a:endParaRPr lang="en-GB"/>
          </a:p>
        </p:txBody>
      </p:sp>
    </p:spTree>
    <p:extLst>
      <p:ext uri="{BB962C8B-B14F-4D97-AF65-F5344CB8AC3E}">
        <p14:creationId xmlns:p14="http://schemas.microsoft.com/office/powerpoint/2010/main" val="2013895110"/>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5.xml"/><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69788-B38B-226C-B9B6-8A9DBDC00454}"/>
              </a:ext>
            </a:extLst>
          </p:cNvPr>
          <p:cNvSpPr>
            <a:spLocks noGrp="1"/>
          </p:cNvSpPr>
          <p:nvPr>
            <p:ph type="ctrTitle"/>
          </p:nvPr>
        </p:nvSpPr>
        <p:spPr/>
        <p:txBody>
          <a:bodyPr/>
          <a:lstStyle/>
          <a:p>
            <a:pPr algn="ctr"/>
            <a:br>
              <a:rPr lang="en-GB" b="1" dirty="0">
                <a:latin typeface="Palatino Linotype" panose="02040502050505030304" pitchFamily="18" charset="0"/>
              </a:rPr>
            </a:br>
            <a:br>
              <a:rPr lang="en-GB" b="1" dirty="0">
                <a:latin typeface="Palatino Linotype" panose="02040502050505030304" pitchFamily="18" charset="0"/>
              </a:rPr>
            </a:br>
            <a:br>
              <a:rPr lang="en-GB" b="1" dirty="0">
                <a:latin typeface="Palatino Linotype" panose="02040502050505030304" pitchFamily="18" charset="0"/>
              </a:rPr>
            </a:br>
            <a:r>
              <a:rPr lang="en-GB" b="1" dirty="0">
                <a:latin typeface="Palatino Linotype" panose="02040502050505030304" pitchFamily="18" charset="0"/>
              </a:rPr>
              <a:t>Year 1 Phonics Screening Check Meeting </a:t>
            </a:r>
          </a:p>
        </p:txBody>
      </p:sp>
      <p:sp>
        <p:nvSpPr>
          <p:cNvPr id="3" name="Subtitle 2">
            <a:extLst>
              <a:ext uri="{FF2B5EF4-FFF2-40B4-BE49-F238E27FC236}">
                <a16:creationId xmlns:a16="http://schemas.microsoft.com/office/drawing/2014/main" id="{2C5B0847-35C0-918E-3BFD-555E37094EF0}"/>
              </a:ext>
            </a:extLst>
          </p:cNvPr>
          <p:cNvSpPr>
            <a:spLocks noGrp="1"/>
          </p:cNvSpPr>
          <p:nvPr>
            <p:ph type="subTitle" idx="1"/>
          </p:nvPr>
        </p:nvSpPr>
        <p:spPr/>
        <p:txBody>
          <a:bodyPr/>
          <a:lstStyle/>
          <a:p>
            <a:pPr algn="ctr"/>
            <a:r>
              <a:rPr lang="en-GB" b="1" dirty="0">
                <a:solidFill>
                  <a:schemeClr val="tx2">
                    <a:lumMod val="75000"/>
                  </a:schemeClr>
                </a:solidFill>
                <a:latin typeface="Palatino Linotype" panose="02040502050505030304" pitchFamily="18" charset="0"/>
              </a:rPr>
              <a:t>Thursday 20</a:t>
            </a:r>
            <a:r>
              <a:rPr lang="en-GB" b="1" baseline="30000" dirty="0">
                <a:solidFill>
                  <a:schemeClr val="tx2">
                    <a:lumMod val="75000"/>
                  </a:schemeClr>
                </a:solidFill>
                <a:latin typeface="Palatino Linotype" panose="02040502050505030304" pitchFamily="18" charset="0"/>
              </a:rPr>
              <a:t>th</a:t>
            </a:r>
            <a:r>
              <a:rPr lang="en-GB" b="1" dirty="0">
                <a:solidFill>
                  <a:schemeClr val="tx2">
                    <a:lumMod val="75000"/>
                  </a:schemeClr>
                </a:solidFill>
                <a:latin typeface="Palatino Linotype" panose="02040502050505030304" pitchFamily="18" charset="0"/>
              </a:rPr>
              <a:t> April 2023 </a:t>
            </a:r>
          </a:p>
          <a:p>
            <a:pPr algn="ctr"/>
            <a:r>
              <a:rPr lang="en-GB" b="1" dirty="0">
                <a:solidFill>
                  <a:schemeClr val="tx2">
                    <a:lumMod val="75000"/>
                  </a:schemeClr>
                </a:solidFill>
                <a:latin typeface="Palatino Linotype" panose="02040502050505030304" pitchFamily="18" charset="0"/>
              </a:rPr>
              <a:t>Mrs Free and Miss Matthews</a:t>
            </a:r>
          </a:p>
        </p:txBody>
      </p:sp>
      <p:pic>
        <p:nvPicPr>
          <p:cNvPr id="3074" name="Picture 2">
            <a:extLst>
              <a:ext uri="{FF2B5EF4-FFF2-40B4-BE49-F238E27FC236}">
                <a16:creationId xmlns:a16="http://schemas.microsoft.com/office/drawing/2014/main" id="{CBDAFFBE-FCA3-A142-A213-008361D316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7863" y="4857750"/>
            <a:ext cx="2149475" cy="1847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422854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BFA42E-4725-9CEA-B91D-D178B6635436}"/>
              </a:ext>
            </a:extLst>
          </p:cNvPr>
          <p:cNvSpPr txBox="1"/>
          <p:nvPr/>
        </p:nvSpPr>
        <p:spPr>
          <a:xfrm>
            <a:off x="1014412" y="327453"/>
            <a:ext cx="8339137" cy="2123658"/>
          </a:xfrm>
          <a:prstGeom prst="rect">
            <a:avLst/>
          </a:prstGeom>
          <a:noFill/>
        </p:spPr>
        <p:txBody>
          <a:bodyPr wrap="square">
            <a:spAutoFit/>
          </a:bodyPr>
          <a:lstStyle/>
          <a:p>
            <a:r>
              <a:rPr lang="en-GB" sz="2200" i="0" dirty="0">
                <a:solidFill>
                  <a:schemeClr val="accent1">
                    <a:lumMod val="50000"/>
                  </a:schemeClr>
                </a:solidFill>
                <a:effectLst/>
                <a:latin typeface="Palatino Linotype" panose="02040502050505030304" pitchFamily="18" charset="0"/>
              </a:rPr>
              <a:t>The national phonics screening test was introduced in 2012 to all Year 1 pupils.  It is a short, statutory assessment to confirm whether individual pupils have learnt phonic decoding to an appropriate standard. It aims to identify the children who need extra help so that they can be given support to improve their reading skills.</a:t>
            </a:r>
            <a:endParaRPr lang="en-GB" sz="2200" dirty="0">
              <a:solidFill>
                <a:schemeClr val="accent1">
                  <a:lumMod val="50000"/>
                </a:schemeClr>
              </a:solidFill>
              <a:latin typeface="Palatino Linotype" panose="02040502050505030304" pitchFamily="18" charset="0"/>
            </a:endParaRPr>
          </a:p>
        </p:txBody>
      </p:sp>
      <p:pic>
        <p:nvPicPr>
          <p:cNvPr id="1026" name="Picture 2">
            <a:extLst>
              <a:ext uri="{FF2B5EF4-FFF2-40B4-BE49-F238E27FC236}">
                <a16:creationId xmlns:a16="http://schemas.microsoft.com/office/drawing/2014/main" id="{A42FB930-7BEF-10C8-9645-16C2399836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5063" y="2590715"/>
            <a:ext cx="2493962" cy="3492692"/>
          </a:xfrm>
          <a:prstGeom prst="rect">
            <a:avLst/>
          </a:prstGeom>
          <a:noFill/>
          <a:ln w="127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C74DA09D-4CE1-C32E-57A4-ECB49A5DFB5C}"/>
              </a:ext>
            </a:extLst>
          </p:cNvPr>
          <p:cNvPicPr>
            <a:picLocks noChangeAspect="1"/>
          </p:cNvPicPr>
          <p:nvPr/>
        </p:nvPicPr>
        <p:blipFill>
          <a:blip r:embed="rId3"/>
          <a:stretch>
            <a:fillRect/>
          </a:stretch>
        </p:blipFill>
        <p:spPr>
          <a:xfrm>
            <a:off x="3957638" y="2451111"/>
            <a:ext cx="2637064" cy="3771900"/>
          </a:xfrm>
          <a:prstGeom prst="rect">
            <a:avLst/>
          </a:prstGeom>
        </p:spPr>
      </p:pic>
      <p:pic>
        <p:nvPicPr>
          <p:cNvPr id="7" name="Picture 6">
            <a:extLst>
              <a:ext uri="{FF2B5EF4-FFF2-40B4-BE49-F238E27FC236}">
                <a16:creationId xmlns:a16="http://schemas.microsoft.com/office/drawing/2014/main" id="{208182C9-22E2-4F10-BF5F-905F5956B25E}"/>
              </a:ext>
            </a:extLst>
          </p:cNvPr>
          <p:cNvPicPr>
            <a:picLocks noChangeAspect="1"/>
          </p:cNvPicPr>
          <p:nvPr/>
        </p:nvPicPr>
        <p:blipFill>
          <a:blip r:embed="rId4"/>
          <a:stretch>
            <a:fillRect/>
          </a:stretch>
        </p:blipFill>
        <p:spPr>
          <a:xfrm>
            <a:off x="6887369" y="2451111"/>
            <a:ext cx="2466180" cy="3632296"/>
          </a:xfrm>
          <a:prstGeom prst="rect">
            <a:avLst/>
          </a:prstGeom>
        </p:spPr>
      </p:pic>
    </p:spTree>
    <p:extLst>
      <p:ext uri="{BB962C8B-B14F-4D97-AF65-F5344CB8AC3E}">
        <p14:creationId xmlns:p14="http://schemas.microsoft.com/office/powerpoint/2010/main" val="4149056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4392F-462B-5853-F9EB-95759EA94EA1}"/>
              </a:ext>
            </a:extLst>
          </p:cNvPr>
          <p:cNvSpPr>
            <a:spLocks noGrp="1"/>
          </p:cNvSpPr>
          <p:nvPr>
            <p:ph type="title"/>
          </p:nvPr>
        </p:nvSpPr>
        <p:spPr/>
        <p:txBody>
          <a:bodyPr/>
          <a:lstStyle/>
          <a:p>
            <a:pPr algn="ctr"/>
            <a:r>
              <a:rPr lang="en-GB" u="sng" dirty="0">
                <a:solidFill>
                  <a:schemeClr val="accent1">
                    <a:lumMod val="50000"/>
                  </a:schemeClr>
                </a:solidFill>
                <a:latin typeface="Palatino Linotype" panose="02040502050505030304" pitchFamily="18" charset="0"/>
              </a:rPr>
              <a:t>Year 1 Phonics Screening Check </a:t>
            </a:r>
          </a:p>
        </p:txBody>
      </p:sp>
      <p:sp>
        <p:nvSpPr>
          <p:cNvPr id="4" name="Content Placeholder 3">
            <a:extLst>
              <a:ext uri="{FF2B5EF4-FFF2-40B4-BE49-F238E27FC236}">
                <a16:creationId xmlns:a16="http://schemas.microsoft.com/office/drawing/2014/main" id="{4C4CE0E8-2A5F-8B03-3E1F-1A14F8038B08}"/>
              </a:ext>
            </a:extLst>
          </p:cNvPr>
          <p:cNvSpPr>
            <a:spLocks noGrp="1"/>
          </p:cNvSpPr>
          <p:nvPr>
            <p:ph sz="half" idx="2"/>
          </p:nvPr>
        </p:nvSpPr>
        <p:spPr>
          <a:xfrm>
            <a:off x="677334" y="1860945"/>
            <a:ext cx="8047566" cy="4202971"/>
          </a:xfrm>
        </p:spPr>
        <p:txBody>
          <a:bodyPr>
            <a:normAutofit lnSpcReduction="10000"/>
          </a:bodyPr>
          <a:lstStyle/>
          <a:p>
            <a:r>
              <a:rPr lang="en-GB" sz="2000" dirty="0">
                <a:solidFill>
                  <a:schemeClr val="accent1">
                    <a:lumMod val="50000"/>
                  </a:schemeClr>
                </a:solidFill>
                <a:latin typeface="Palatino Linotype" panose="02040502050505030304" pitchFamily="18" charset="0"/>
              </a:rPr>
              <a:t>Week beginning 12</a:t>
            </a:r>
            <a:r>
              <a:rPr lang="en-GB" sz="2000" baseline="30000" dirty="0">
                <a:solidFill>
                  <a:schemeClr val="accent1">
                    <a:lumMod val="50000"/>
                  </a:schemeClr>
                </a:solidFill>
                <a:latin typeface="Palatino Linotype" panose="02040502050505030304" pitchFamily="18" charset="0"/>
              </a:rPr>
              <a:t>th</a:t>
            </a:r>
            <a:r>
              <a:rPr lang="en-GB" sz="2000" dirty="0">
                <a:solidFill>
                  <a:schemeClr val="accent1">
                    <a:lumMod val="50000"/>
                  </a:schemeClr>
                </a:solidFill>
                <a:latin typeface="Palatino Linotype" panose="02040502050505030304" pitchFamily="18" charset="0"/>
              </a:rPr>
              <a:t> June </a:t>
            </a:r>
          </a:p>
          <a:p>
            <a:r>
              <a:rPr lang="en-GB" sz="2000" dirty="0">
                <a:solidFill>
                  <a:schemeClr val="accent1">
                    <a:lumMod val="50000"/>
                  </a:schemeClr>
                </a:solidFill>
                <a:latin typeface="Palatino Linotype" panose="02040502050505030304" pitchFamily="18" charset="0"/>
              </a:rPr>
              <a:t>Children will read 40 words (20 real words and 20 non-words/</a:t>
            </a:r>
            <a:r>
              <a:rPr lang="en-GB" sz="2000" dirty="0" err="1">
                <a:solidFill>
                  <a:schemeClr val="accent1">
                    <a:lumMod val="50000"/>
                  </a:schemeClr>
                </a:solidFill>
                <a:latin typeface="Palatino Linotype" panose="02040502050505030304" pitchFamily="18" charset="0"/>
              </a:rPr>
              <a:t>psuedo</a:t>
            </a:r>
            <a:r>
              <a:rPr lang="en-GB" sz="2000" dirty="0">
                <a:solidFill>
                  <a:schemeClr val="accent1">
                    <a:lumMod val="50000"/>
                  </a:schemeClr>
                </a:solidFill>
                <a:latin typeface="Palatino Linotype" panose="02040502050505030304" pitchFamily="18" charset="0"/>
              </a:rPr>
              <a:t> words)</a:t>
            </a:r>
          </a:p>
          <a:p>
            <a:r>
              <a:rPr lang="en-GB" sz="2000" dirty="0">
                <a:solidFill>
                  <a:schemeClr val="accent1">
                    <a:lumMod val="50000"/>
                  </a:schemeClr>
                </a:solidFill>
                <a:latin typeface="Palatino Linotype" panose="02040502050505030304" pitchFamily="18" charset="0"/>
              </a:rPr>
              <a:t>Takes approximately 10 minutes to complete</a:t>
            </a:r>
          </a:p>
          <a:p>
            <a:r>
              <a:rPr lang="en-GB" sz="2000" dirty="0">
                <a:solidFill>
                  <a:schemeClr val="accent1">
                    <a:lumMod val="50000"/>
                  </a:schemeClr>
                </a:solidFill>
                <a:latin typeface="Palatino Linotype" panose="02040502050505030304" pitchFamily="18" charset="0"/>
              </a:rPr>
              <a:t>Completed one to one with a teacher </a:t>
            </a:r>
          </a:p>
          <a:p>
            <a:r>
              <a:rPr lang="en-GB" sz="2000" dirty="0">
                <a:solidFill>
                  <a:schemeClr val="accent1">
                    <a:lumMod val="50000"/>
                  </a:schemeClr>
                </a:solidFill>
                <a:latin typeface="Palatino Linotype" panose="02040502050505030304" pitchFamily="18" charset="0"/>
              </a:rPr>
              <a:t>Children are allowed to draw sound buttons to help them decode the words, however the adult administering the assessment is not able to draw these for the child</a:t>
            </a:r>
          </a:p>
          <a:p>
            <a:r>
              <a:rPr lang="en-GB" sz="2000" dirty="0">
                <a:solidFill>
                  <a:schemeClr val="accent1">
                    <a:lumMod val="50000"/>
                  </a:schemeClr>
                </a:solidFill>
                <a:latin typeface="Palatino Linotype" panose="02040502050505030304" pitchFamily="18" charset="0"/>
              </a:rPr>
              <a:t>Children must segment and blend the word independently</a:t>
            </a:r>
          </a:p>
          <a:p>
            <a:r>
              <a:rPr lang="en-GB" sz="2000" dirty="0">
                <a:solidFill>
                  <a:schemeClr val="accent1">
                    <a:lumMod val="50000"/>
                  </a:schemeClr>
                </a:solidFill>
                <a:latin typeface="Palatino Linotype" panose="02040502050505030304" pitchFamily="18" charset="0"/>
              </a:rPr>
              <a:t>Children can revise their attempt at a word; however, adults can not prompt the child to ‘have another go’ </a:t>
            </a:r>
          </a:p>
          <a:p>
            <a:pPr marL="0" indent="0">
              <a:buNone/>
            </a:pPr>
            <a:endParaRPr lang="en-GB" dirty="0"/>
          </a:p>
        </p:txBody>
      </p:sp>
      <p:pic>
        <p:nvPicPr>
          <p:cNvPr id="2051" name="Picture 3">
            <a:extLst>
              <a:ext uri="{FF2B5EF4-FFF2-40B4-BE49-F238E27FC236}">
                <a16:creationId xmlns:a16="http://schemas.microsoft.com/office/drawing/2014/main" id="{5F298C7D-0014-BB3D-56E9-980DE3DFA8C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5698" b="3502"/>
          <a:stretch/>
        </p:blipFill>
        <p:spPr bwMode="auto">
          <a:xfrm>
            <a:off x="8963554" y="1464365"/>
            <a:ext cx="2484437" cy="346323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4264275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4392F-462B-5853-F9EB-95759EA94EA1}"/>
              </a:ext>
            </a:extLst>
          </p:cNvPr>
          <p:cNvSpPr>
            <a:spLocks noGrp="1"/>
          </p:cNvSpPr>
          <p:nvPr>
            <p:ph type="title"/>
          </p:nvPr>
        </p:nvSpPr>
        <p:spPr/>
        <p:txBody>
          <a:bodyPr/>
          <a:lstStyle/>
          <a:p>
            <a:pPr algn="ctr"/>
            <a:r>
              <a:rPr lang="en-GB" u="sng" dirty="0">
                <a:solidFill>
                  <a:schemeClr val="accent1">
                    <a:lumMod val="50000"/>
                  </a:schemeClr>
                </a:solidFill>
                <a:latin typeface="Palatino Linotype" panose="02040502050505030304" pitchFamily="18" charset="0"/>
              </a:rPr>
              <a:t>Year 1 Phonics Screening Check </a:t>
            </a:r>
          </a:p>
        </p:txBody>
      </p:sp>
      <p:sp>
        <p:nvSpPr>
          <p:cNvPr id="4" name="Content Placeholder 3">
            <a:extLst>
              <a:ext uri="{FF2B5EF4-FFF2-40B4-BE49-F238E27FC236}">
                <a16:creationId xmlns:a16="http://schemas.microsoft.com/office/drawing/2014/main" id="{4C4CE0E8-2A5F-8B03-3E1F-1A14F8038B08}"/>
              </a:ext>
            </a:extLst>
          </p:cNvPr>
          <p:cNvSpPr>
            <a:spLocks noGrp="1"/>
          </p:cNvSpPr>
          <p:nvPr>
            <p:ph sz="half" idx="2"/>
          </p:nvPr>
        </p:nvSpPr>
        <p:spPr>
          <a:xfrm>
            <a:off x="1021950" y="1568212"/>
            <a:ext cx="7504641" cy="3304117"/>
          </a:xfrm>
        </p:spPr>
        <p:txBody>
          <a:bodyPr/>
          <a:lstStyle/>
          <a:p>
            <a:pPr marL="0" indent="0">
              <a:buNone/>
            </a:pPr>
            <a:endParaRPr lang="en-GB" sz="2000" dirty="0">
              <a:solidFill>
                <a:schemeClr val="accent1">
                  <a:lumMod val="50000"/>
                </a:schemeClr>
              </a:solidFill>
              <a:latin typeface="Palatino Linotype" panose="02040502050505030304" pitchFamily="18" charset="0"/>
            </a:endParaRPr>
          </a:p>
          <a:p>
            <a:r>
              <a:rPr lang="en-GB" sz="2000" dirty="0">
                <a:solidFill>
                  <a:schemeClr val="accent1">
                    <a:lumMod val="50000"/>
                  </a:schemeClr>
                </a:solidFill>
                <a:latin typeface="Palatino Linotype" panose="02040502050505030304" pitchFamily="18" charset="0"/>
              </a:rPr>
              <a:t>Nonsense or non-words check that children will be able to read sounds they know in unfamiliar words </a:t>
            </a:r>
          </a:p>
          <a:p>
            <a:r>
              <a:rPr lang="en-GB" sz="2000" dirty="0">
                <a:solidFill>
                  <a:schemeClr val="accent1">
                    <a:lumMod val="50000"/>
                  </a:schemeClr>
                </a:solidFill>
                <a:latin typeface="Palatino Linotype" panose="02040502050505030304" pitchFamily="18" charset="0"/>
              </a:rPr>
              <a:t>Children who can read nonsense words will, very soon, be able to read any new word</a:t>
            </a:r>
          </a:p>
          <a:p>
            <a:r>
              <a:rPr lang="en-GB" sz="2000" dirty="0">
                <a:solidFill>
                  <a:schemeClr val="accent1">
                    <a:lumMod val="50000"/>
                  </a:schemeClr>
                </a:solidFill>
                <a:latin typeface="Palatino Linotype" panose="02040502050505030304" pitchFamily="18" charset="0"/>
              </a:rPr>
              <a:t>Reading underpins the whole curriculum and daily life.</a:t>
            </a:r>
          </a:p>
          <a:p>
            <a:endParaRPr lang="en-GB" dirty="0">
              <a:solidFill>
                <a:schemeClr val="accent1">
                  <a:lumMod val="50000"/>
                </a:schemeClr>
              </a:solidFill>
              <a:latin typeface="Palatino Linotype" panose="02040502050505030304" pitchFamily="18" charset="0"/>
            </a:endParaRPr>
          </a:p>
        </p:txBody>
      </p:sp>
      <p:pic>
        <p:nvPicPr>
          <p:cNvPr id="5" name="Picture 4">
            <a:extLst>
              <a:ext uri="{FF2B5EF4-FFF2-40B4-BE49-F238E27FC236}">
                <a16:creationId xmlns:a16="http://schemas.microsoft.com/office/drawing/2014/main" id="{66752A2E-6CB9-5646-4A83-C285562724EB}"/>
              </a:ext>
            </a:extLst>
          </p:cNvPr>
          <p:cNvPicPr>
            <a:picLocks noChangeAspect="1"/>
          </p:cNvPicPr>
          <p:nvPr/>
        </p:nvPicPr>
        <p:blipFill>
          <a:blip r:embed="rId2"/>
          <a:stretch>
            <a:fillRect/>
          </a:stretch>
        </p:blipFill>
        <p:spPr>
          <a:xfrm>
            <a:off x="8738928" y="1270000"/>
            <a:ext cx="3076575" cy="4400550"/>
          </a:xfrm>
          <a:prstGeom prst="rect">
            <a:avLst/>
          </a:prstGeom>
        </p:spPr>
      </p:pic>
      <p:pic>
        <p:nvPicPr>
          <p:cNvPr id="7" name="Graphic 6" descr="Speech outline">
            <a:extLst>
              <a:ext uri="{FF2B5EF4-FFF2-40B4-BE49-F238E27FC236}">
                <a16:creationId xmlns:a16="http://schemas.microsoft.com/office/drawing/2014/main" id="{2F36EDC3-30FE-54AE-4380-0B42EA18031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32986" y="4068020"/>
            <a:ext cx="4669655" cy="3205057"/>
          </a:xfrm>
          <a:prstGeom prst="rect">
            <a:avLst/>
          </a:prstGeom>
        </p:spPr>
      </p:pic>
      <p:sp>
        <p:nvSpPr>
          <p:cNvPr id="8" name="TextBox 7">
            <a:extLst>
              <a:ext uri="{FF2B5EF4-FFF2-40B4-BE49-F238E27FC236}">
                <a16:creationId xmlns:a16="http://schemas.microsoft.com/office/drawing/2014/main" id="{F79FEC65-86F3-5A8E-A352-2C0EB0C8ED1A}"/>
              </a:ext>
            </a:extLst>
          </p:cNvPr>
          <p:cNvSpPr txBox="1"/>
          <p:nvPr/>
        </p:nvSpPr>
        <p:spPr>
          <a:xfrm>
            <a:off x="2752078" y="5129367"/>
            <a:ext cx="3710866" cy="646331"/>
          </a:xfrm>
          <a:prstGeom prst="rect">
            <a:avLst/>
          </a:prstGeom>
          <a:noFill/>
        </p:spPr>
        <p:txBody>
          <a:bodyPr wrap="square" rtlCol="0">
            <a:spAutoFit/>
          </a:bodyPr>
          <a:lstStyle/>
          <a:p>
            <a:r>
              <a:rPr lang="en-GB" dirty="0">
                <a:latin typeface="Dreaming Outloud Pro" panose="020B0604020202020204" pitchFamily="66" charset="0"/>
                <a:cs typeface="Dreaming Outloud Pro" panose="020B0604020202020204" pitchFamily="66" charset="0"/>
              </a:rPr>
              <a:t>How many times have you read today?</a:t>
            </a:r>
          </a:p>
        </p:txBody>
      </p:sp>
    </p:spTree>
    <p:extLst>
      <p:ext uri="{BB962C8B-B14F-4D97-AF65-F5344CB8AC3E}">
        <p14:creationId xmlns:p14="http://schemas.microsoft.com/office/powerpoint/2010/main" val="52009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4392F-462B-5853-F9EB-95759EA94EA1}"/>
              </a:ext>
            </a:extLst>
          </p:cNvPr>
          <p:cNvSpPr>
            <a:spLocks noGrp="1"/>
          </p:cNvSpPr>
          <p:nvPr>
            <p:ph type="title"/>
          </p:nvPr>
        </p:nvSpPr>
        <p:spPr/>
        <p:txBody>
          <a:bodyPr/>
          <a:lstStyle/>
          <a:p>
            <a:pPr algn="ctr"/>
            <a:r>
              <a:rPr lang="en-GB" u="sng" dirty="0">
                <a:solidFill>
                  <a:schemeClr val="accent1">
                    <a:lumMod val="50000"/>
                  </a:schemeClr>
                </a:solidFill>
                <a:latin typeface="Palatino Linotype" panose="02040502050505030304" pitchFamily="18" charset="0"/>
              </a:rPr>
              <a:t>Year 1 Phonics Screening Check </a:t>
            </a:r>
          </a:p>
        </p:txBody>
      </p:sp>
      <p:sp>
        <p:nvSpPr>
          <p:cNvPr id="4" name="Content Placeholder 3">
            <a:extLst>
              <a:ext uri="{FF2B5EF4-FFF2-40B4-BE49-F238E27FC236}">
                <a16:creationId xmlns:a16="http://schemas.microsoft.com/office/drawing/2014/main" id="{4C4CE0E8-2A5F-8B03-3E1F-1A14F8038B08}"/>
              </a:ext>
            </a:extLst>
          </p:cNvPr>
          <p:cNvSpPr>
            <a:spLocks noGrp="1"/>
          </p:cNvSpPr>
          <p:nvPr>
            <p:ph sz="half" idx="2"/>
          </p:nvPr>
        </p:nvSpPr>
        <p:spPr>
          <a:xfrm>
            <a:off x="677334" y="1860945"/>
            <a:ext cx="9430280" cy="3304117"/>
          </a:xfrm>
        </p:spPr>
        <p:txBody>
          <a:bodyPr>
            <a:normAutofit lnSpcReduction="10000"/>
          </a:bodyPr>
          <a:lstStyle/>
          <a:p>
            <a:r>
              <a:rPr lang="en-GB" sz="2000" dirty="0">
                <a:solidFill>
                  <a:schemeClr val="accent1">
                    <a:lumMod val="50000"/>
                  </a:schemeClr>
                </a:solidFill>
                <a:latin typeface="Palatino Linotype" panose="02040502050505030304" pitchFamily="18" charset="0"/>
              </a:rPr>
              <a:t>The pass mark for the assessment will not be released until after the tests have been administered</a:t>
            </a:r>
          </a:p>
          <a:p>
            <a:r>
              <a:rPr lang="en-GB" sz="2000" dirty="0">
                <a:solidFill>
                  <a:schemeClr val="accent1">
                    <a:lumMod val="50000"/>
                  </a:schemeClr>
                </a:solidFill>
                <a:latin typeface="Palatino Linotype" panose="02040502050505030304" pitchFamily="18" charset="0"/>
              </a:rPr>
              <a:t>By the end of the summer term schools must report their child’s results to parents </a:t>
            </a:r>
          </a:p>
          <a:p>
            <a:r>
              <a:rPr lang="en-GB" sz="2000" dirty="0">
                <a:solidFill>
                  <a:schemeClr val="accent1">
                    <a:lumMod val="50000"/>
                  </a:schemeClr>
                </a:solidFill>
                <a:latin typeface="Palatino Linotype" panose="02040502050505030304" pitchFamily="18" charset="0"/>
              </a:rPr>
              <a:t>Schools must also report the results of the screening check to the Local Authority </a:t>
            </a:r>
          </a:p>
          <a:p>
            <a:r>
              <a:rPr lang="en-GB" sz="2000" dirty="0">
                <a:solidFill>
                  <a:schemeClr val="accent1">
                    <a:lumMod val="50000"/>
                  </a:schemeClr>
                </a:solidFill>
                <a:latin typeface="Palatino Linotype" panose="02040502050505030304" pitchFamily="18" charset="0"/>
              </a:rPr>
              <a:t>Results will be shared with you in your child’s end of year report </a:t>
            </a:r>
          </a:p>
          <a:p>
            <a:r>
              <a:rPr lang="en-GB" sz="2000" dirty="0">
                <a:solidFill>
                  <a:schemeClr val="accent1">
                    <a:lumMod val="50000"/>
                  </a:schemeClr>
                </a:solidFill>
                <a:latin typeface="Palatino Linotype" panose="02040502050505030304" pitchFamily="18" charset="0"/>
              </a:rPr>
              <a:t>Children who do not reach the expected level in June will need to retake the test when they are in Year 2</a:t>
            </a:r>
          </a:p>
          <a:p>
            <a:pPr marL="0" indent="0">
              <a:buNone/>
            </a:pPr>
            <a:endParaRPr lang="en-GB" dirty="0"/>
          </a:p>
        </p:txBody>
      </p:sp>
    </p:spTree>
    <p:extLst>
      <p:ext uri="{BB962C8B-B14F-4D97-AF65-F5344CB8AC3E}">
        <p14:creationId xmlns:p14="http://schemas.microsoft.com/office/powerpoint/2010/main" val="2322637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4392F-462B-5853-F9EB-95759EA94EA1}"/>
              </a:ext>
            </a:extLst>
          </p:cNvPr>
          <p:cNvSpPr>
            <a:spLocks noGrp="1"/>
          </p:cNvSpPr>
          <p:nvPr>
            <p:ph type="title"/>
          </p:nvPr>
        </p:nvSpPr>
        <p:spPr/>
        <p:txBody>
          <a:bodyPr/>
          <a:lstStyle/>
          <a:p>
            <a:pPr algn="ctr"/>
            <a:r>
              <a:rPr lang="en-GB" u="sng" dirty="0">
                <a:solidFill>
                  <a:schemeClr val="accent1">
                    <a:lumMod val="50000"/>
                  </a:schemeClr>
                </a:solidFill>
                <a:latin typeface="Palatino Linotype" panose="02040502050505030304" pitchFamily="18" charset="0"/>
              </a:rPr>
              <a:t>How can I support my child?</a:t>
            </a:r>
          </a:p>
        </p:txBody>
      </p:sp>
      <p:sp>
        <p:nvSpPr>
          <p:cNvPr id="4" name="Content Placeholder 3">
            <a:extLst>
              <a:ext uri="{FF2B5EF4-FFF2-40B4-BE49-F238E27FC236}">
                <a16:creationId xmlns:a16="http://schemas.microsoft.com/office/drawing/2014/main" id="{4C4CE0E8-2A5F-8B03-3E1F-1A14F8038B08}"/>
              </a:ext>
            </a:extLst>
          </p:cNvPr>
          <p:cNvSpPr>
            <a:spLocks noGrp="1"/>
          </p:cNvSpPr>
          <p:nvPr>
            <p:ph sz="half" idx="2"/>
          </p:nvPr>
        </p:nvSpPr>
        <p:spPr>
          <a:xfrm>
            <a:off x="677334" y="1623484"/>
            <a:ext cx="9430280" cy="3304117"/>
          </a:xfrm>
        </p:spPr>
        <p:txBody>
          <a:bodyPr>
            <a:normAutofit/>
          </a:bodyPr>
          <a:lstStyle/>
          <a:p>
            <a:pPr marL="0" marR="0" indent="0" algn="l">
              <a:lnSpc>
                <a:spcPct val="119000"/>
              </a:lnSpc>
              <a:spcBef>
                <a:spcPts val="0"/>
              </a:spcBef>
              <a:spcAft>
                <a:spcPts val="600"/>
              </a:spcAft>
              <a:buNone/>
            </a:pPr>
            <a:r>
              <a:rPr lang="en-GB" sz="2000" kern="1400" dirty="0">
                <a:ln>
                  <a:noFill/>
                </a:ln>
                <a:solidFill>
                  <a:schemeClr val="accent6">
                    <a:lumMod val="75000"/>
                  </a:schemeClr>
                </a:solidFill>
                <a:effectLst/>
                <a:latin typeface="Palatino Linotype" panose="02040502050505030304" pitchFamily="18" charset="0"/>
              </a:rPr>
              <a:t>Phonics works best when children are given plenty of encouragement and learn to enjoy reading and books. Parents play a very important part in helping with this. </a:t>
            </a:r>
            <a:endParaRPr lang="en-GB" sz="2000" kern="1400" dirty="0">
              <a:ln>
                <a:noFill/>
              </a:ln>
              <a:solidFill>
                <a:schemeClr val="accent6">
                  <a:lumMod val="75000"/>
                </a:schemeClr>
              </a:solidFill>
              <a:effectLst/>
              <a:latin typeface="Calibri" panose="020F0502020204030204" pitchFamily="34" charset="0"/>
            </a:endParaRPr>
          </a:p>
          <a:p>
            <a:pPr marL="359994" marR="0" indent="-359994" algn="l">
              <a:lnSpc>
                <a:spcPct val="119000"/>
              </a:lnSpc>
              <a:spcBef>
                <a:spcPts val="0"/>
              </a:spcBef>
              <a:spcAft>
                <a:spcPts val="0"/>
              </a:spcAft>
            </a:pPr>
            <a:r>
              <a:rPr lang="en-GB" sz="2000" kern="1400" dirty="0">
                <a:ln>
                  <a:noFill/>
                </a:ln>
                <a:solidFill>
                  <a:schemeClr val="accent6">
                    <a:lumMod val="75000"/>
                  </a:schemeClr>
                </a:solidFill>
                <a:effectLst/>
                <a:latin typeface="Palatino Linotype" panose="02040502050505030304" pitchFamily="18" charset="0"/>
              </a:rPr>
              <a:t>Read with your child daily </a:t>
            </a:r>
            <a:endParaRPr lang="en-GB" sz="2000" kern="1400" dirty="0">
              <a:ln>
                <a:noFill/>
              </a:ln>
              <a:solidFill>
                <a:schemeClr val="accent6">
                  <a:lumMod val="75000"/>
                </a:schemeClr>
              </a:solidFill>
              <a:effectLst/>
              <a:latin typeface="Calibri" panose="020F0502020204030204" pitchFamily="34" charset="0"/>
            </a:endParaRPr>
          </a:p>
          <a:p>
            <a:pPr marL="359994" marR="0" indent="-359994" algn="l">
              <a:lnSpc>
                <a:spcPct val="119000"/>
              </a:lnSpc>
              <a:spcBef>
                <a:spcPts val="0"/>
              </a:spcBef>
              <a:spcAft>
                <a:spcPts val="0"/>
              </a:spcAft>
            </a:pPr>
            <a:r>
              <a:rPr lang="en-GB" sz="2000" kern="1400" dirty="0">
                <a:ln>
                  <a:noFill/>
                </a:ln>
                <a:solidFill>
                  <a:schemeClr val="accent6">
                    <a:lumMod val="75000"/>
                  </a:schemeClr>
                </a:solidFill>
                <a:effectLst/>
                <a:latin typeface="Palatino Linotype" panose="02040502050505030304" pitchFamily="18" charset="0"/>
              </a:rPr>
              <a:t>Practise the phonics sound cards and </a:t>
            </a:r>
            <a:r>
              <a:rPr lang="en-GB" sz="2000" kern="1400">
                <a:ln>
                  <a:noFill/>
                </a:ln>
                <a:solidFill>
                  <a:schemeClr val="accent6">
                    <a:lumMod val="75000"/>
                  </a:schemeClr>
                </a:solidFill>
                <a:effectLst/>
                <a:latin typeface="Palatino Linotype" panose="02040502050505030304" pitchFamily="18" charset="0"/>
              </a:rPr>
              <a:t>word cards, </a:t>
            </a:r>
            <a:r>
              <a:rPr lang="en-GB" sz="2000" kern="1400" dirty="0">
                <a:ln>
                  <a:noFill/>
                </a:ln>
                <a:solidFill>
                  <a:schemeClr val="accent6">
                    <a:lumMod val="75000"/>
                  </a:schemeClr>
                </a:solidFill>
                <a:effectLst/>
                <a:latin typeface="Palatino Linotype" panose="02040502050505030304" pitchFamily="18" charset="0"/>
              </a:rPr>
              <a:t>which are sent home by Miss Matthews</a:t>
            </a:r>
            <a:endParaRPr lang="en-GB" sz="2000" kern="1400" dirty="0">
              <a:ln>
                <a:noFill/>
              </a:ln>
              <a:solidFill>
                <a:schemeClr val="accent6">
                  <a:lumMod val="75000"/>
                </a:schemeClr>
              </a:solidFill>
              <a:effectLst/>
              <a:latin typeface="Calibri" panose="020F0502020204030204" pitchFamily="34" charset="0"/>
            </a:endParaRPr>
          </a:p>
          <a:p>
            <a:pPr marL="359994" marR="0" indent="-359994" algn="l">
              <a:lnSpc>
                <a:spcPct val="119000"/>
              </a:lnSpc>
              <a:spcBef>
                <a:spcPts val="0"/>
              </a:spcBef>
              <a:spcAft>
                <a:spcPts val="0"/>
              </a:spcAft>
            </a:pPr>
            <a:r>
              <a:rPr lang="en-GB" sz="2000" kern="1400" dirty="0">
                <a:ln>
                  <a:noFill/>
                </a:ln>
                <a:solidFill>
                  <a:schemeClr val="accent6">
                    <a:lumMod val="75000"/>
                  </a:schemeClr>
                </a:solidFill>
                <a:effectLst/>
                <a:latin typeface="Palatino Linotype" panose="02040502050505030304" pitchFamily="18" charset="0"/>
              </a:rPr>
              <a:t>Complete the weekly phonics home learning task on Tapestry</a:t>
            </a:r>
            <a:endParaRPr lang="en-GB" sz="2000" kern="1400" dirty="0">
              <a:ln>
                <a:noFill/>
              </a:ln>
              <a:solidFill>
                <a:schemeClr val="accent6">
                  <a:lumMod val="75000"/>
                </a:schemeClr>
              </a:solidFill>
              <a:effectLst/>
              <a:latin typeface="Calibri" panose="020F0502020204030204" pitchFamily="34" charset="0"/>
            </a:endParaRPr>
          </a:p>
          <a:p>
            <a:pPr marL="0" marR="0" indent="0" algn="l">
              <a:lnSpc>
                <a:spcPct val="119000"/>
              </a:lnSpc>
              <a:spcBef>
                <a:spcPts val="0"/>
              </a:spcBef>
              <a:spcAft>
                <a:spcPts val="600"/>
              </a:spcAft>
              <a:buNone/>
            </a:pPr>
            <a:endParaRPr lang="en-GB" sz="1800" kern="1400" dirty="0">
              <a:ln>
                <a:noFill/>
              </a:ln>
              <a:solidFill>
                <a:srgbClr val="000000"/>
              </a:solidFill>
              <a:effectLst/>
              <a:latin typeface="Calibri" panose="020F0502020204030204" pitchFamily="34" charset="0"/>
            </a:endParaRPr>
          </a:p>
          <a:p>
            <a:pPr marL="0" indent="0">
              <a:buNone/>
            </a:pPr>
            <a:endParaRPr lang="en-GB" dirty="0"/>
          </a:p>
        </p:txBody>
      </p:sp>
      <p:pic>
        <p:nvPicPr>
          <p:cNvPr id="4098" name="Picture 2">
            <a:extLst>
              <a:ext uri="{FF2B5EF4-FFF2-40B4-BE49-F238E27FC236}">
                <a16:creationId xmlns:a16="http://schemas.microsoft.com/office/drawing/2014/main" id="{A11F4CB2-AF30-8BAB-CA6A-9730D05058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0715" y="4184006"/>
            <a:ext cx="3806932" cy="243447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277415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2D2B74A-AD43-FAE6-E6AF-EFDE7DB62B60}"/>
              </a:ext>
            </a:extLst>
          </p:cNvPr>
          <p:cNvSpPr>
            <a:spLocks noGrp="1"/>
          </p:cNvSpPr>
          <p:nvPr>
            <p:ph type="ctrTitle"/>
          </p:nvPr>
        </p:nvSpPr>
        <p:spPr/>
        <p:txBody>
          <a:bodyPr/>
          <a:lstStyle/>
          <a:p>
            <a:r>
              <a:rPr lang="en-GB" dirty="0"/>
              <a:t>Thank you</a:t>
            </a:r>
          </a:p>
        </p:txBody>
      </p:sp>
    </p:spTree>
    <p:extLst>
      <p:ext uri="{BB962C8B-B14F-4D97-AF65-F5344CB8AC3E}">
        <p14:creationId xmlns:p14="http://schemas.microsoft.com/office/powerpoint/2010/main" val="2712396459"/>
      </p:ext>
    </p:extLst>
  </p:cSld>
  <p:clrMapOvr>
    <a:masterClrMapping/>
  </p:clrMapOvr>
</p:sld>
</file>

<file path=ppt/theme/theme1.xml><?xml version="1.0" encoding="utf-8"?>
<a:theme xmlns:a="http://schemas.openxmlformats.org/drawingml/2006/main" name="Face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6F0486823C7B543B236F34C493A6CE1" ma:contentTypeVersion="17" ma:contentTypeDescription="Create a new document." ma:contentTypeScope="" ma:versionID="819accab171c69ce0ab08d4c0611ede3">
  <xsd:schema xmlns:xsd="http://www.w3.org/2001/XMLSchema" xmlns:xs="http://www.w3.org/2001/XMLSchema" xmlns:p="http://schemas.microsoft.com/office/2006/metadata/properties" xmlns:ns2="bda3dd82-fc88-487a-a292-a007683c9a0a" xmlns:ns3="a05b2ead-8340-48e1-8059-ef3c257c748a" targetNamespace="http://schemas.microsoft.com/office/2006/metadata/properties" ma:root="true" ma:fieldsID="7f157efeca697246581bf369256c4db3" ns2:_="" ns3:_="">
    <xsd:import namespace="bda3dd82-fc88-487a-a292-a007683c9a0a"/>
    <xsd:import namespace="a05b2ead-8340-48e1-8059-ef3c257c748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a3dd82-fc88-487a-a292-a007683c9a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895b9d-cc94-4414-96b2-f5f233899ced"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05b2ead-8340-48e1-8059-ef3c257c748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f39c2ef-23e2-476c-8ae3-9e5fcd5ee8ce}" ma:internalName="TaxCatchAll" ma:showField="CatchAllData" ma:web="a05b2ead-8340-48e1-8059-ef3c257c748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da3dd82-fc88-487a-a292-a007683c9a0a">
      <Terms xmlns="http://schemas.microsoft.com/office/infopath/2007/PartnerControls"/>
    </lcf76f155ced4ddcb4097134ff3c332f>
    <TaxCatchAll xmlns="a05b2ead-8340-48e1-8059-ef3c257c748a" xsi:nil="true"/>
  </documentManagement>
</p:properties>
</file>

<file path=customXml/itemProps1.xml><?xml version="1.0" encoding="utf-8"?>
<ds:datastoreItem xmlns:ds="http://schemas.openxmlformats.org/officeDocument/2006/customXml" ds:itemID="{717ED839-95AC-417F-A402-A26BB2B4C285}"/>
</file>

<file path=customXml/itemProps2.xml><?xml version="1.0" encoding="utf-8"?>
<ds:datastoreItem xmlns:ds="http://schemas.openxmlformats.org/officeDocument/2006/customXml" ds:itemID="{EA5CFA30-5E39-4C27-9064-54B88E44B90E}"/>
</file>

<file path=customXml/itemProps3.xml><?xml version="1.0" encoding="utf-8"?>
<ds:datastoreItem xmlns:ds="http://schemas.openxmlformats.org/officeDocument/2006/customXml" ds:itemID="{7568D188-A950-4714-97B7-1EA120412B7C}"/>
</file>

<file path=docProps/app.xml><?xml version="1.0" encoding="utf-8"?>
<Properties xmlns="http://schemas.openxmlformats.org/officeDocument/2006/extended-properties" xmlns:vt="http://schemas.openxmlformats.org/officeDocument/2006/docPropsVTypes">
  <Template>Facet</Template>
  <TotalTime>168</TotalTime>
  <Words>386</Words>
  <Application>Microsoft Office PowerPoint</Application>
  <PresentationFormat>Widescreen</PresentationFormat>
  <Paragraphs>30</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Dreaming Outloud Pro</vt:lpstr>
      <vt:lpstr>Palatino Linotype</vt:lpstr>
      <vt:lpstr>Trebuchet MS</vt:lpstr>
      <vt:lpstr>Wingdings 3</vt:lpstr>
      <vt:lpstr>Facet</vt:lpstr>
      <vt:lpstr>   Year 1 Phonics Screening Check Meeting </vt:lpstr>
      <vt:lpstr>PowerPoint Presentation</vt:lpstr>
      <vt:lpstr>Year 1 Phonics Screening Check </vt:lpstr>
      <vt:lpstr>Year 1 Phonics Screening Check </vt:lpstr>
      <vt:lpstr>Year 1 Phonics Screening Check </vt:lpstr>
      <vt:lpstr>How can I support my child?</vt:lpstr>
      <vt:lpstr>Thank you</vt:lpstr>
    </vt:vector>
  </TitlesOfParts>
  <Company>Fierte Multi-Academy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Phonics Screening Check Meeting </dc:title>
  <dc:creator>Andrea Free</dc:creator>
  <cp:lastModifiedBy>Andrea Free</cp:lastModifiedBy>
  <cp:revision>5</cp:revision>
  <dcterms:created xsi:type="dcterms:W3CDTF">2023-04-19T18:23:19Z</dcterms:created>
  <dcterms:modified xsi:type="dcterms:W3CDTF">2023-04-19T21:11:41Z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0x01010046F0486823C7B543B236F34C493A6CE1</vt:lpwstr>
  </property>
</Properties>
</file>